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65" r:id="rId3"/>
    <p:sldId id="266" r:id="rId4"/>
    <p:sldId id="267" r:id="rId5"/>
    <p:sldId id="269" r:id="rId6"/>
    <p:sldId id="268" r:id="rId7"/>
    <p:sldId id="270" r:id="rId8"/>
  </p:sldIdLst>
  <p:sldSz cx="9144000" cy="6858000" type="screen4x3"/>
  <p:notesSz cx="6858000" cy="9144000"/>
  <p:custDataLst>
    <p:tags r:id="rId10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24729-A97A-4DC9-BCF6-0B3C4857504F}" type="doc">
      <dgm:prSet loTypeId="urn:microsoft.com/office/officeart/2005/8/layout/funnel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a-DK"/>
        </a:p>
      </dgm:t>
    </dgm:pt>
    <dgm:pt modelId="{3E0737F3-FB11-4A55-B70E-91F1A6511A3A}">
      <dgm:prSet phldrT="[Tekst]"/>
      <dgm:spPr/>
      <dgm:t>
        <a:bodyPr/>
        <a:lstStyle/>
        <a:p>
          <a:r>
            <a:rPr lang="da-DK" dirty="0" smtClean="0"/>
            <a:t>PDSA</a:t>
          </a:r>
          <a:endParaRPr lang="da-DK" dirty="0"/>
        </a:p>
      </dgm:t>
    </dgm:pt>
    <dgm:pt modelId="{E60B1519-BD4B-4380-8A42-EDA854C9AB53}" type="parTrans" cxnId="{50108118-3035-4564-B499-C08A221373E8}">
      <dgm:prSet/>
      <dgm:spPr/>
      <dgm:t>
        <a:bodyPr/>
        <a:lstStyle/>
        <a:p>
          <a:endParaRPr lang="da-DK"/>
        </a:p>
      </dgm:t>
    </dgm:pt>
    <dgm:pt modelId="{0B98DB85-2D54-43CB-A0AD-42C8C12442D2}" type="sibTrans" cxnId="{50108118-3035-4564-B499-C08A221373E8}">
      <dgm:prSet/>
      <dgm:spPr/>
      <dgm:t>
        <a:bodyPr/>
        <a:lstStyle/>
        <a:p>
          <a:endParaRPr lang="da-DK"/>
        </a:p>
      </dgm:t>
    </dgm:pt>
    <dgm:pt modelId="{9D5E2D79-6B82-4CCC-A787-2053681ADE89}">
      <dgm:prSet phldrT="[Tekst]"/>
      <dgm:spPr/>
      <dgm:t>
        <a:bodyPr/>
        <a:lstStyle/>
        <a:p>
          <a:r>
            <a:rPr lang="da-DK" dirty="0" smtClean="0"/>
            <a:t>PDSA</a:t>
          </a:r>
          <a:endParaRPr lang="da-DK" dirty="0"/>
        </a:p>
      </dgm:t>
    </dgm:pt>
    <dgm:pt modelId="{8A2BE8F4-0A18-42B2-9E65-A0471B4B091B}" type="parTrans" cxnId="{6D88DBC1-41FC-4C05-B45C-02943AF9E4D7}">
      <dgm:prSet/>
      <dgm:spPr/>
      <dgm:t>
        <a:bodyPr/>
        <a:lstStyle/>
        <a:p>
          <a:endParaRPr lang="da-DK"/>
        </a:p>
      </dgm:t>
    </dgm:pt>
    <dgm:pt modelId="{76A1A9E6-7152-494D-A3DD-B015AB9B6FC7}" type="sibTrans" cxnId="{6D88DBC1-41FC-4C05-B45C-02943AF9E4D7}">
      <dgm:prSet/>
      <dgm:spPr/>
      <dgm:t>
        <a:bodyPr/>
        <a:lstStyle/>
        <a:p>
          <a:endParaRPr lang="da-DK"/>
        </a:p>
      </dgm:t>
    </dgm:pt>
    <dgm:pt modelId="{59EF0DB6-627E-4128-AA2E-93F6102E5463}">
      <dgm:prSet phldrT="[Tekst]"/>
      <dgm:spPr/>
      <dgm:t>
        <a:bodyPr/>
        <a:lstStyle/>
        <a:p>
          <a:r>
            <a:rPr lang="da-DK" dirty="0" smtClean="0"/>
            <a:t>PDSA</a:t>
          </a:r>
          <a:endParaRPr lang="da-DK" dirty="0"/>
        </a:p>
      </dgm:t>
    </dgm:pt>
    <dgm:pt modelId="{4B37C05F-0628-48F1-8CB5-35DB802B719E}" type="parTrans" cxnId="{A04EC084-4B24-4711-AD14-D8103FF81513}">
      <dgm:prSet/>
      <dgm:spPr/>
      <dgm:t>
        <a:bodyPr/>
        <a:lstStyle/>
        <a:p>
          <a:endParaRPr lang="da-DK"/>
        </a:p>
      </dgm:t>
    </dgm:pt>
    <dgm:pt modelId="{7790F1D1-2A22-4B7F-A25C-AC18B4671278}" type="sibTrans" cxnId="{A04EC084-4B24-4711-AD14-D8103FF81513}">
      <dgm:prSet/>
      <dgm:spPr/>
      <dgm:t>
        <a:bodyPr/>
        <a:lstStyle/>
        <a:p>
          <a:endParaRPr lang="da-DK"/>
        </a:p>
      </dgm:t>
    </dgm:pt>
    <dgm:pt modelId="{EB86DDE6-C0F3-45CB-B91E-B874BA6CED0C}">
      <dgm:prSet phldrT="[Tekst]"/>
      <dgm:spPr/>
      <dgm:t>
        <a:bodyPr/>
        <a:lstStyle/>
        <a:p>
          <a:r>
            <a:rPr lang="da-DK" dirty="0" smtClean="0"/>
            <a:t>Prøvehandlingen rummer mange </a:t>
          </a:r>
          <a:r>
            <a:rPr lang="da-DK" dirty="0" err="1" smtClean="0"/>
            <a:t>PDSA’er</a:t>
          </a:r>
          <a:r>
            <a:rPr lang="da-DK" dirty="0" smtClean="0"/>
            <a:t>  </a:t>
          </a:r>
          <a:endParaRPr lang="da-DK" dirty="0"/>
        </a:p>
      </dgm:t>
    </dgm:pt>
    <dgm:pt modelId="{68AA9E36-E4B0-4D7F-B0E3-145CFAFE1E07}" type="parTrans" cxnId="{A455E723-86DB-40DF-9341-DF3AE7A8E852}">
      <dgm:prSet/>
      <dgm:spPr/>
      <dgm:t>
        <a:bodyPr/>
        <a:lstStyle/>
        <a:p>
          <a:endParaRPr lang="da-DK"/>
        </a:p>
      </dgm:t>
    </dgm:pt>
    <dgm:pt modelId="{283A3776-A996-4B0A-9A0C-6C8E32FF5D71}" type="sibTrans" cxnId="{A455E723-86DB-40DF-9341-DF3AE7A8E852}">
      <dgm:prSet/>
      <dgm:spPr/>
      <dgm:t>
        <a:bodyPr/>
        <a:lstStyle/>
        <a:p>
          <a:endParaRPr lang="da-DK"/>
        </a:p>
      </dgm:t>
    </dgm:pt>
    <dgm:pt modelId="{B1C35B51-E0C1-4B5A-992A-2DE5EB840B63}" type="pres">
      <dgm:prSet presAssocID="{8F024729-A97A-4DC9-BCF6-0B3C4857504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0DDF838A-5C22-4BCE-964F-D241380A54B3}" type="pres">
      <dgm:prSet presAssocID="{8F024729-A97A-4DC9-BCF6-0B3C4857504F}" presName="ellipse" presStyleLbl="trBgShp" presStyleIdx="0" presStyleCnt="1"/>
      <dgm:spPr/>
      <dgm:t>
        <a:bodyPr/>
        <a:lstStyle/>
        <a:p>
          <a:endParaRPr lang="da-DK"/>
        </a:p>
      </dgm:t>
    </dgm:pt>
    <dgm:pt modelId="{8488708F-F58A-4564-95C7-919E81E90DF1}" type="pres">
      <dgm:prSet presAssocID="{8F024729-A97A-4DC9-BCF6-0B3C4857504F}" presName="arrow1" presStyleLbl="fgShp" presStyleIdx="0" presStyleCnt="1"/>
      <dgm:spPr/>
      <dgm:t>
        <a:bodyPr/>
        <a:lstStyle/>
        <a:p>
          <a:endParaRPr lang="da-DK"/>
        </a:p>
      </dgm:t>
    </dgm:pt>
    <dgm:pt modelId="{A439935A-5F06-428C-B214-523DF9831F4E}" type="pres">
      <dgm:prSet presAssocID="{8F024729-A97A-4DC9-BCF6-0B3C4857504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F01C808-60F5-4274-A7D5-F73A63E00227}" type="pres">
      <dgm:prSet presAssocID="{9D5E2D79-6B82-4CCC-A787-2053681ADE8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57388F9-DBF4-4122-96EC-C21E05582A3E}" type="pres">
      <dgm:prSet presAssocID="{59EF0DB6-627E-4128-AA2E-93F6102E546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8C7938A-6864-4E55-BF38-66BF54D091D5}" type="pres">
      <dgm:prSet presAssocID="{EB86DDE6-C0F3-45CB-B91E-B874BA6CED0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33B2048-FA71-4ADE-A279-F3E43E6570B5}" type="pres">
      <dgm:prSet presAssocID="{8F024729-A97A-4DC9-BCF6-0B3C4857504F}" presName="funnel" presStyleLbl="trAlignAcc1" presStyleIdx="0" presStyleCnt="1"/>
      <dgm:spPr/>
      <dgm:t>
        <a:bodyPr/>
        <a:lstStyle/>
        <a:p>
          <a:endParaRPr lang="da-DK"/>
        </a:p>
      </dgm:t>
    </dgm:pt>
  </dgm:ptLst>
  <dgm:cxnLst>
    <dgm:cxn modelId="{50108118-3035-4564-B499-C08A221373E8}" srcId="{8F024729-A97A-4DC9-BCF6-0B3C4857504F}" destId="{3E0737F3-FB11-4A55-B70E-91F1A6511A3A}" srcOrd="0" destOrd="0" parTransId="{E60B1519-BD4B-4380-8A42-EDA854C9AB53}" sibTransId="{0B98DB85-2D54-43CB-A0AD-42C8C12442D2}"/>
    <dgm:cxn modelId="{BCBECC60-5512-47F6-8659-98EFC0BA409A}" type="presOf" srcId="{3E0737F3-FB11-4A55-B70E-91F1A6511A3A}" destId="{88C7938A-6864-4E55-BF38-66BF54D091D5}" srcOrd="0" destOrd="0" presId="urn:microsoft.com/office/officeart/2005/8/layout/funnel1"/>
    <dgm:cxn modelId="{A455E723-86DB-40DF-9341-DF3AE7A8E852}" srcId="{8F024729-A97A-4DC9-BCF6-0B3C4857504F}" destId="{EB86DDE6-C0F3-45CB-B91E-B874BA6CED0C}" srcOrd="3" destOrd="0" parTransId="{68AA9E36-E4B0-4D7F-B0E3-145CFAFE1E07}" sibTransId="{283A3776-A996-4B0A-9A0C-6C8E32FF5D71}"/>
    <dgm:cxn modelId="{AC5DEE7F-615D-4795-B0F9-C2E48D457C9D}" type="presOf" srcId="{8F024729-A97A-4DC9-BCF6-0B3C4857504F}" destId="{B1C35B51-E0C1-4B5A-992A-2DE5EB840B63}" srcOrd="0" destOrd="0" presId="urn:microsoft.com/office/officeart/2005/8/layout/funnel1"/>
    <dgm:cxn modelId="{07B6FAEE-8077-4C36-A7F1-1D3BC1E2C8A2}" type="presOf" srcId="{9D5E2D79-6B82-4CCC-A787-2053681ADE89}" destId="{457388F9-DBF4-4122-96EC-C21E05582A3E}" srcOrd="0" destOrd="0" presId="urn:microsoft.com/office/officeart/2005/8/layout/funnel1"/>
    <dgm:cxn modelId="{A04EC084-4B24-4711-AD14-D8103FF81513}" srcId="{8F024729-A97A-4DC9-BCF6-0B3C4857504F}" destId="{59EF0DB6-627E-4128-AA2E-93F6102E5463}" srcOrd="2" destOrd="0" parTransId="{4B37C05F-0628-48F1-8CB5-35DB802B719E}" sibTransId="{7790F1D1-2A22-4B7F-A25C-AC18B4671278}"/>
    <dgm:cxn modelId="{DB711BB1-BB47-41AB-A19A-07EA70445202}" type="presOf" srcId="{EB86DDE6-C0F3-45CB-B91E-B874BA6CED0C}" destId="{A439935A-5F06-428C-B214-523DF9831F4E}" srcOrd="0" destOrd="0" presId="urn:microsoft.com/office/officeart/2005/8/layout/funnel1"/>
    <dgm:cxn modelId="{6D88DBC1-41FC-4C05-B45C-02943AF9E4D7}" srcId="{8F024729-A97A-4DC9-BCF6-0B3C4857504F}" destId="{9D5E2D79-6B82-4CCC-A787-2053681ADE89}" srcOrd="1" destOrd="0" parTransId="{8A2BE8F4-0A18-42B2-9E65-A0471B4B091B}" sibTransId="{76A1A9E6-7152-494D-A3DD-B015AB9B6FC7}"/>
    <dgm:cxn modelId="{7298308A-5E6B-461D-8A4A-7D1EF61EC848}" type="presOf" srcId="{59EF0DB6-627E-4128-AA2E-93F6102E5463}" destId="{0F01C808-60F5-4274-A7D5-F73A63E00227}" srcOrd="0" destOrd="0" presId="urn:microsoft.com/office/officeart/2005/8/layout/funnel1"/>
    <dgm:cxn modelId="{6A406EE9-397A-42D0-A667-C8C9382707DD}" type="presParOf" srcId="{B1C35B51-E0C1-4B5A-992A-2DE5EB840B63}" destId="{0DDF838A-5C22-4BCE-964F-D241380A54B3}" srcOrd="0" destOrd="0" presId="urn:microsoft.com/office/officeart/2005/8/layout/funnel1"/>
    <dgm:cxn modelId="{41B085B2-E480-4740-9E91-D4C253DBC7CE}" type="presParOf" srcId="{B1C35B51-E0C1-4B5A-992A-2DE5EB840B63}" destId="{8488708F-F58A-4564-95C7-919E81E90DF1}" srcOrd="1" destOrd="0" presId="urn:microsoft.com/office/officeart/2005/8/layout/funnel1"/>
    <dgm:cxn modelId="{7ACBB679-7299-421A-8FF4-B7FD2630712A}" type="presParOf" srcId="{B1C35B51-E0C1-4B5A-992A-2DE5EB840B63}" destId="{A439935A-5F06-428C-B214-523DF9831F4E}" srcOrd="2" destOrd="0" presId="urn:microsoft.com/office/officeart/2005/8/layout/funnel1"/>
    <dgm:cxn modelId="{A4F3F5FF-BD07-4BE2-86CF-38D9C3A20550}" type="presParOf" srcId="{B1C35B51-E0C1-4B5A-992A-2DE5EB840B63}" destId="{0F01C808-60F5-4274-A7D5-F73A63E00227}" srcOrd="3" destOrd="0" presId="urn:microsoft.com/office/officeart/2005/8/layout/funnel1"/>
    <dgm:cxn modelId="{80ECC983-CFFF-4DAD-8E21-10DD7373319A}" type="presParOf" srcId="{B1C35B51-E0C1-4B5A-992A-2DE5EB840B63}" destId="{457388F9-DBF4-4122-96EC-C21E05582A3E}" srcOrd="4" destOrd="0" presId="urn:microsoft.com/office/officeart/2005/8/layout/funnel1"/>
    <dgm:cxn modelId="{734FC35E-0686-47F5-825C-A6E3F3936DB4}" type="presParOf" srcId="{B1C35B51-E0C1-4B5A-992A-2DE5EB840B63}" destId="{88C7938A-6864-4E55-BF38-66BF54D091D5}" srcOrd="5" destOrd="0" presId="urn:microsoft.com/office/officeart/2005/8/layout/funnel1"/>
    <dgm:cxn modelId="{8DC2F7B6-24F5-4BA9-B6D0-8BE537ABEA3E}" type="presParOf" srcId="{B1C35B51-E0C1-4B5A-992A-2DE5EB840B63}" destId="{033B2048-FA71-4ADE-A279-F3E43E6570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A64DA4-85D3-4567-B613-85E82055B88E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5CA5CEED-303B-415A-A4AB-8D7C8949ACE2}">
      <dgm:prSet phldrT="[Tekst]" custT="1"/>
      <dgm:spPr/>
      <dgm:t>
        <a:bodyPr/>
        <a:lstStyle/>
        <a:p>
          <a:pPr algn="ctr"/>
          <a:r>
            <a:rPr lang="da-DK" sz="1000" b="1" dirty="0" smtClean="0"/>
            <a:t>Fase I, Beslutnings- og implementeringsmodellen</a:t>
          </a:r>
        </a:p>
        <a:p>
          <a:pPr algn="ctr"/>
          <a:endParaRPr lang="da-DK" sz="700" b="1" dirty="0" smtClean="0"/>
        </a:p>
        <a:p>
          <a:pPr algn="l"/>
          <a:r>
            <a:rPr lang="da-DK" sz="800" b="1" dirty="0" smtClean="0"/>
            <a:t>Udvikling</a:t>
          </a:r>
        </a:p>
        <a:p>
          <a:pPr algn="l"/>
          <a:r>
            <a:rPr lang="da-DK" sz="800" dirty="0" smtClean="0"/>
            <a:t>”Hvorfor”</a:t>
          </a:r>
        </a:p>
        <a:p>
          <a:pPr algn="l"/>
          <a:r>
            <a:rPr lang="da-DK" sz="800" dirty="0" smtClean="0"/>
            <a:t>Mål – klart defineret</a:t>
          </a:r>
        </a:p>
        <a:p>
          <a:pPr algn="l"/>
          <a:r>
            <a:rPr lang="da-DK" sz="800" dirty="0" smtClean="0"/>
            <a:t>Data – er udvalgt</a:t>
          </a:r>
        </a:p>
        <a:p>
          <a:pPr algn="l"/>
          <a:r>
            <a:rPr lang="da-DK" sz="800" dirty="0" smtClean="0"/>
            <a:t>Hvilke milepæle skal være ens, som et samlet hospital – hvilke kan være til lokal udvikling</a:t>
          </a:r>
        </a:p>
        <a:p>
          <a:pPr algn="l"/>
          <a:endParaRPr lang="da-DK" sz="800" dirty="0" smtClean="0"/>
        </a:p>
        <a:p>
          <a:pPr algn="l"/>
          <a:r>
            <a:rPr lang="da-DK" sz="800" b="1" dirty="0" smtClean="0"/>
            <a:t>Organisering</a:t>
          </a:r>
        </a:p>
        <a:p>
          <a:pPr algn="l"/>
          <a:r>
            <a:rPr lang="da-DK" sz="800" dirty="0" smtClean="0"/>
            <a:t>Afdeling og afsnit udpeges ift. arbejde med indsatsen</a:t>
          </a:r>
        </a:p>
        <a:p>
          <a:pPr algn="l"/>
          <a:r>
            <a:rPr lang="da-DK" sz="800" dirty="0" smtClean="0"/>
            <a:t>Hvad skal der til af ledelse og anbefalinger til støttesystemet for at lykkes?</a:t>
          </a:r>
        </a:p>
        <a:p>
          <a:pPr algn="l"/>
          <a:r>
            <a:rPr lang="da-DK" sz="800" dirty="0" smtClean="0"/>
            <a:t>Hvor skal resultaterne leveres til?</a:t>
          </a:r>
          <a:endParaRPr lang="da-DK" sz="800" dirty="0"/>
        </a:p>
      </dgm:t>
    </dgm:pt>
    <dgm:pt modelId="{EE655BF8-6B93-4844-BE92-5C16E8C42CAC}" type="parTrans" cxnId="{6E9C627A-FA9F-474A-8151-9007A4B62B9C}">
      <dgm:prSet/>
      <dgm:spPr/>
      <dgm:t>
        <a:bodyPr/>
        <a:lstStyle/>
        <a:p>
          <a:endParaRPr lang="da-DK"/>
        </a:p>
      </dgm:t>
    </dgm:pt>
    <dgm:pt modelId="{B526F20F-15D5-4A48-B93D-044EC7D8E528}" type="sibTrans" cxnId="{6E9C627A-FA9F-474A-8151-9007A4B62B9C}">
      <dgm:prSet/>
      <dgm:spPr/>
      <dgm:t>
        <a:bodyPr/>
        <a:lstStyle/>
        <a:p>
          <a:endParaRPr lang="da-DK"/>
        </a:p>
      </dgm:t>
    </dgm:pt>
    <dgm:pt modelId="{B78CE491-5BD7-46AB-86A9-C778058F8255}">
      <dgm:prSet phldrT="[Tekst]" custT="1"/>
      <dgm:spPr/>
      <dgm:t>
        <a:bodyPr anchor="t"/>
        <a:lstStyle/>
        <a:p>
          <a:r>
            <a:rPr lang="da-DK" sz="1000" b="1" dirty="0" smtClean="0"/>
            <a:t>Vigtige spørgsmål til implementering:</a:t>
          </a:r>
          <a:endParaRPr lang="da-DK" sz="1200" b="1" dirty="0" smtClean="0"/>
        </a:p>
        <a:p>
          <a:r>
            <a:rPr lang="da-DK" sz="1000" b="0" dirty="0" smtClean="0"/>
            <a:t>Hvem ejer implementeringsprocessen og har ansvaret?</a:t>
          </a:r>
        </a:p>
        <a:p>
          <a:endParaRPr lang="da-DK" sz="1000" b="0" dirty="0" smtClean="0"/>
        </a:p>
        <a:p>
          <a:r>
            <a:rPr lang="da-DK" sz="1000" b="0" dirty="0" smtClean="0"/>
            <a:t>Hvem udfører opgaver for at understøtte og drive den lokale implementeringsproces?</a:t>
          </a:r>
        </a:p>
        <a:p>
          <a:endParaRPr lang="da-DK" sz="1000" b="0" dirty="0" smtClean="0"/>
        </a:p>
        <a:p>
          <a:r>
            <a:rPr lang="da-DK" sz="1000" b="0" dirty="0" smtClean="0"/>
            <a:t>Hvem yder support til implementeringen?</a:t>
          </a:r>
        </a:p>
        <a:p>
          <a:endParaRPr lang="da-DK" sz="1000" b="0" dirty="0" smtClean="0"/>
        </a:p>
        <a:p>
          <a:r>
            <a:rPr lang="da-DK" sz="1000" b="0" dirty="0" smtClean="0"/>
            <a:t>Her kan Transformationshjulet anvendes</a:t>
          </a:r>
          <a:endParaRPr lang="da-DK" sz="1000" b="0" dirty="0"/>
        </a:p>
      </dgm:t>
    </dgm:pt>
    <dgm:pt modelId="{09196E6A-EB91-412F-BA79-0FB6605F1BD3}" type="parTrans" cxnId="{CEBDD649-D083-4BC9-9811-35C2A023EE9C}">
      <dgm:prSet/>
      <dgm:spPr/>
      <dgm:t>
        <a:bodyPr/>
        <a:lstStyle/>
        <a:p>
          <a:endParaRPr lang="da-DK"/>
        </a:p>
      </dgm:t>
    </dgm:pt>
    <dgm:pt modelId="{4445FBF5-99C1-4134-8478-D5CE323FFC8B}" type="sibTrans" cxnId="{CEBDD649-D083-4BC9-9811-35C2A023EE9C}">
      <dgm:prSet/>
      <dgm:spPr/>
      <dgm:t>
        <a:bodyPr/>
        <a:lstStyle/>
        <a:p>
          <a:endParaRPr lang="da-DK"/>
        </a:p>
      </dgm:t>
    </dgm:pt>
    <dgm:pt modelId="{148EC364-D5DE-42AB-B11F-C42B0EC9BFCF}">
      <dgm:prSet phldrT="[Tekst]" custT="1"/>
      <dgm:spPr/>
      <dgm:t>
        <a:bodyPr/>
        <a:lstStyle/>
        <a:p>
          <a:pPr algn="ctr"/>
          <a:r>
            <a:rPr lang="da-DK" sz="1000" b="1" dirty="0" smtClean="0"/>
            <a:t>Fase II og III implementering og forankring i  Afsnit/ Klinik</a:t>
          </a:r>
        </a:p>
        <a:p>
          <a:pPr algn="l"/>
          <a:endParaRPr lang="da-DK" sz="700" dirty="0" smtClean="0"/>
        </a:p>
        <a:p>
          <a:pPr algn="l"/>
          <a:r>
            <a:rPr lang="da-DK" sz="800" dirty="0" smtClean="0"/>
            <a:t>Hvad skal der til for at lykkes med at få udviklet og implementeret indsatsen:</a:t>
          </a:r>
        </a:p>
        <a:p>
          <a:pPr algn="l"/>
          <a:r>
            <a:rPr lang="da-DK" sz="800" dirty="0" smtClean="0"/>
            <a:t>Hvem er relevant der arbejder med indsatsen?</a:t>
          </a:r>
        </a:p>
        <a:p>
          <a:pPr algn="l"/>
          <a:r>
            <a:rPr lang="da-DK" sz="800" dirty="0" smtClean="0"/>
            <a:t>Hvem skal gøre noget anderledes i forhold til at opnå: Mål, data og indsatser og milepæle?</a:t>
          </a:r>
        </a:p>
        <a:p>
          <a:pPr algn="l"/>
          <a:endParaRPr lang="da-DK" sz="800" dirty="0" smtClean="0"/>
        </a:p>
        <a:p>
          <a:pPr algn="l"/>
          <a:r>
            <a:rPr lang="da-DK" sz="800" dirty="0" smtClean="0"/>
            <a:t>Hvem er ressourcepersoner i at få det til at lykkes? </a:t>
          </a:r>
        </a:p>
        <a:p>
          <a:pPr algn="l"/>
          <a:endParaRPr lang="da-DK" sz="800" dirty="0" smtClean="0"/>
        </a:p>
        <a:p>
          <a:pPr algn="l"/>
          <a:r>
            <a:rPr lang="da-DK" sz="800" dirty="0" smtClean="0"/>
            <a:t>Hvor ofte skal der samles op ift. hvad målet er? på f.eks. tavlemøder</a:t>
          </a:r>
        </a:p>
        <a:p>
          <a:pPr algn="ctr"/>
          <a:endParaRPr lang="da-DK" sz="700" dirty="0" smtClean="0"/>
        </a:p>
        <a:p>
          <a:pPr algn="ctr"/>
          <a:endParaRPr lang="da-DK" sz="700" dirty="0"/>
        </a:p>
      </dgm:t>
    </dgm:pt>
    <dgm:pt modelId="{3E056CFE-F6F0-488D-9508-AC8414D2BA81}" type="sibTrans" cxnId="{99FA96B7-32ED-4DCA-8DDB-A7A6F4FA1BE2}">
      <dgm:prSet/>
      <dgm:spPr/>
      <dgm:t>
        <a:bodyPr/>
        <a:lstStyle/>
        <a:p>
          <a:endParaRPr lang="da-DK"/>
        </a:p>
      </dgm:t>
    </dgm:pt>
    <dgm:pt modelId="{CAA7C8BE-CDA9-48B0-9504-89EF92A57AC2}" type="parTrans" cxnId="{99FA96B7-32ED-4DCA-8DDB-A7A6F4FA1BE2}">
      <dgm:prSet/>
      <dgm:spPr/>
      <dgm:t>
        <a:bodyPr/>
        <a:lstStyle/>
        <a:p>
          <a:endParaRPr lang="da-DK"/>
        </a:p>
      </dgm:t>
    </dgm:pt>
    <dgm:pt modelId="{0BE27BCE-9B00-40D3-9DC6-0CF8B8DE7FBA}" type="pres">
      <dgm:prSet presAssocID="{AEA64DA4-85D3-4567-B613-85E82055B8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4166387A-72BE-4C95-9619-A7CDF0740D16}" type="pres">
      <dgm:prSet presAssocID="{5CA5CEED-303B-415A-A4AB-8D7C8949ACE2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9A50AD8-1FFB-4F41-9AB0-BE69F0E9228A}" type="pres">
      <dgm:prSet presAssocID="{B526F20F-15D5-4A48-B93D-044EC7D8E528}" presName="space" presStyleCnt="0"/>
      <dgm:spPr/>
    </dgm:pt>
    <dgm:pt modelId="{07BD9F03-76C2-4B04-90C6-AA8B9CF2ED24}" type="pres">
      <dgm:prSet presAssocID="{B78CE491-5BD7-46AB-86A9-C778058F8255}" presName="Name5" presStyleLbl="vennNode1" presStyleIdx="1" presStyleCnt="3" custLinFactNeighborX="-1134" custLinFactNeighborY="-1970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593A48F-5E40-48EA-ABD5-1EE2231F1753}" type="pres">
      <dgm:prSet presAssocID="{4445FBF5-99C1-4134-8478-D5CE323FFC8B}" presName="space" presStyleCnt="0"/>
      <dgm:spPr/>
    </dgm:pt>
    <dgm:pt modelId="{EF92803D-FA8E-46F0-A5EB-F2A8B204B39D}" type="pres">
      <dgm:prSet presAssocID="{148EC364-D5DE-42AB-B11F-C42B0EC9BFCF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2F4AA976-1A4D-4398-9B00-D9F9E4667A93}" type="presOf" srcId="{148EC364-D5DE-42AB-B11F-C42B0EC9BFCF}" destId="{EF92803D-FA8E-46F0-A5EB-F2A8B204B39D}" srcOrd="0" destOrd="0" presId="urn:microsoft.com/office/officeart/2005/8/layout/venn3"/>
    <dgm:cxn modelId="{6B77377D-07F5-410F-ACDA-B1BCD09B8219}" type="presOf" srcId="{5CA5CEED-303B-415A-A4AB-8D7C8949ACE2}" destId="{4166387A-72BE-4C95-9619-A7CDF0740D16}" srcOrd="0" destOrd="0" presId="urn:microsoft.com/office/officeart/2005/8/layout/venn3"/>
    <dgm:cxn modelId="{649AD86F-FF5E-4C8F-83D1-6AA814538A5F}" type="presOf" srcId="{AEA64DA4-85D3-4567-B613-85E82055B88E}" destId="{0BE27BCE-9B00-40D3-9DC6-0CF8B8DE7FBA}" srcOrd="0" destOrd="0" presId="urn:microsoft.com/office/officeart/2005/8/layout/venn3"/>
    <dgm:cxn modelId="{CD783F9E-B9F5-4B3F-BD66-527BCBCC3307}" type="presOf" srcId="{B78CE491-5BD7-46AB-86A9-C778058F8255}" destId="{07BD9F03-76C2-4B04-90C6-AA8B9CF2ED24}" srcOrd="0" destOrd="0" presId="urn:microsoft.com/office/officeart/2005/8/layout/venn3"/>
    <dgm:cxn modelId="{99FA96B7-32ED-4DCA-8DDB-A7A6F4FA1BE2}" srcId="{AEA64DA4-85D3-4567-B613-85E82055B88E}" destId="{148EC364-D5DE-42AB-B11F-C42B0EC9BFCF}" srcOrd="2" destOrd="0" parTransId="{CAA7C8BE-CDA9-48B0-9504-89EF92A57AC2}" sibTransId="{3E056CFE-F6F0-488D-9508-AC8414D2BA81}"/>
    <dgm:cxn modelId="{CEBDD649-D083-4BC9-9811-35C2A023EE9C}" srcId="{AEA64DA4-85D3-4567-B613-85E82055B88E}" destId="{B78CE491-5BD7-46AB-86A9-C778058F8255}" srcOrd="1" destOrd="0" parTransId="{09196E6A-EB91-412F-BA79-0FB6605F1BD3}" sibTransId="{4445FBF5-99C1-4134-8478-D5CE323FFC8B}"/>
    <dgm:cxn modelId="{6E9C627A-FA9F-474A-8151-9007A4B62B9C}" srcId="{AEA64DA4-85D3-4567-B613-85E82055B88E}" destId="{5CA5CEED-303B-415A-A4AB-8D7C8949ACE2}" srcOrd="0" destOrd="0" parTransId="{EE655BF8-6B93-4844-BE92-5C16E8C42CAC}" sibTransId="{B526F20F-15D5-4A48-B93D-044EC7D8E528}"/>
    <dgm:cxn modelId="{FD926627-D975-4750-A78A-0799D2F2E3D0}" type="presParOf" srcId="{0BE27BCE-9B00-40D3-9DC6-0CF8B8DE7FBA}" destId="{4166387A-72BE-4C95-9619-A7CDF0740D16}" srcOrd="0" destOrd="0" presId="urn:microsoft.com/office/officeart/2005/8/layout/venn3"/>
    <dgm:cxn modelId="{7CD07137-8CAC-474D-9EBD-25EF307A417B}" type="presParOf" srcId="{0BE27BCE-9B00-40D3-9DC6-0CF8B8DE7FBA}" destId="{39A50AD8-1FFB-4F41-9AB0-BE69F0E9228A}" srcOrd="1" destOrd="0" presId="urn:microsoft.com/office/officeart/2005/8/layout/venn3"/>
    <dgm:cxn modelId="{81EB50CD-2E6D-458F-8FD4-787A1494E05F}" type="presParOf" srcId="{0BE27BCE-9B00-40D3-9DC6-0CF8B8DE7FBA}" destId="{07BD9F03-76C2-4B04-90C6-AA8B9CF2ED24}" srcOrd="2" destOrd="0" presId="urn:microsoft.com/office/officeart/2005/8/layout/venn3"/>
    <dgm:cxn modelId="{8E977A38-B7F8-4D62-AD14-00DB06AA87A5}" type="presParOf" srcId="{0BE27BCE-9B00-40D3-9DC6-0CF8B8DE7FBA}" destId="{2593A48F-5E40-48EA-ABD5-1EE2231F1753}" srcOrd="3" destOrd="0" presId="urn:microsoft.com/office/officeart/2005/8/layout/venn3"/>
    <dgm:cxn modelId="{3B8AE992-6EE1-4ADB-B0DD-99D6757455E9}" type="presParOf" srcId="{0BE27BCE-9B00-40D3-9DC6-0CF8B8DE7FBA}" destId="{EF92803D-FA8E-46F0-A5EB-F2A8B204B39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F838A-5C22-4BCE-964F-D241380A54B3}">
      <dsp:nvSpPr>
        <dsp:cNvPr id="0" name=""/>
        <dsp:cNvSpPr/>
      </dsp:nvSpPr>
      <dsp:spPr>
        <a:xfrm>
          <a:off x="743577" y="456771"/>
          <a:ext cx="2717321" cy="943689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8708F-F58A-4564-95C7-919E81E90DF1}">
      <dsp:nvSpPr>
        <dsp:cNvPr id="0" name=""/>
        <dsp:cNvSpPr/>
      </dsp:nvSpPr>
      <dsp:spPr>
        <a:xfrm>
          <a:off x="1843144" y="2767547"/>
          <a:ext cx="526612" cy="337032"/>
        </a:xfrm>
        <a:prstGeom prst="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9935A-5F06-428C-B214-523DF9831F4E}">
      <dsp:nvSpPr>
        <dsp:cNvPr id="0" name=""/>
        <dsp:cNvSpPr/>
      </dsp:nvSpPr>
      <dsp:spPr>
        <a:xfrm>
          <a:off x="842580" y="3037173"/>
          <a:ext cx="2527740" cy="63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Prøvehandlingen rummer mange </a:t>
          </a:r>
          <a:r>
            <a:rPr lang="da-DK" sz="1500" kern="1200" dirty="0" err="1" smtClean="0"/>
            <a:t>PDSA’er</a:t>
          </a:r>
          <a:r>
            <a:rPr lang="da-DK" sz="1500" kern="1200" dirty="0" smtClean="0"/>
            <a:t>  </a:t>
          </a:r>
          <a:endParaRPr lang="da-DK" sz="1500" kern="1200" dirty="0"/>
        </a:p>
      </dsp:txBody>
      <dsp:txXfrm>
        <a:off x="842580" y="3037173"/>
        <a:ext cx="2527740" cy="631935"/>
      </dsp:txXfrm>
    </dsp:sp>
    <dsp:sp modelId="{0F01C808-60F5-4274-A7D5-F73A63E00227}">
      <dsp:nvSpPr>
        <dsp:cNvPr id="0" name=""/>
        <dsp:cNvSpPr/>
      </dsp:nvSpPr>
      <dsp:spPr>
        <a:xfrm>
          <a:off x="1731502" y="1473344"/>
          <a:ext cx="947902" cy="9479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PDSA</a:t>
          </a:r>
          <a:endParaRPr lang="da-DK" sz="1800" kern="1200" dirty="0"/>
        </a:p>
      </dsp:txBody>
      <dsp:txXfrm>
        <a:off x="1870319" y="1612161"/>
        <a:ext cx="670268" cy="670268"/>
      </dsp:txXfrm>
    </dsp:sp>
    <dsp:sp modelId="{457388F9-DBF4-4122-96EC-C21E05582A3E}">
      <dsp:nvSpPr>
        <dsp:cNvPr id="0" name=""/>
        <dsp:cNvSpPr/>
      </dsp:nvSpPr>
      <dsp:spPr>
        <a:xfrm>
          <a:off x="1053225" y="762206"/>
          <a:ext cx="947902" cy="9479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PDSA</a:t>
          </a:r>
          <a:endParaRPr lang="da-DK" sz="1800" kern="1200" dirty="0"/>
        </a:p>
      </dsp:txBody>
      <dsp:txXfrm>
        <a:off x="1192042" y="901023"/>
        <a:ext cx="670268" cy="670268"/>
      </dsp:txXfrm>
    </dsp:sp>
    <dsp:sp modelId="{88C7938A-6864-4E55-BF38-66BF54D091D5}">
      <dsp:nvSpPr>
        <dsp:cNvPr id="0" name=""/>
        <dsp:cNvSpPr/>
      </dsp:nvSpPr>
      <dsp:spPr>
        <a:xfrm>
          <a:off x="2022192" y="533024"/>
          <a:ext cx="947902" cy="9479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PDSA</a:t>
          </a:r>
          <a:endParaRPr lang="da-DK" sz="1800" kern="1200" dirty="0"/>
        </a:p>
      </dsp:txBody>
      <dsp:txXfrm>
        <a:off x="2161009" y="671841"/>
        <a:ext cx="670268" cy="670268"/>
      </dsp:txXfrm>
    </dsp:sp>
    <dsp:sp modelId="{033B2048-FA71-4ADE-A279-F3E43E6570B5}">
      <dsp:nvSpPr>
        <dsp:cNvPr id="0" name=""/>
        <dsp:cNvSpPr/>
      </dsp:nvSpPr>
      <dsp:spPr>
        <a:xfrm>
          <a:off x="631935" y="340916"/>
          <a:ext cx="2949030" cy="2359224"/>
        </a:xfrm>
        <a:prstGeom prst="funnel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6387A-72BE-4C95-9619-A7CDF0740D16}">
      <dsp:nvSpPr>
        <dsp:cNvPr id="0" name=""/>
        <dsp:cNvSpPr/>
      </dsp:nvSpPr>
      <dsp:spPr>
        <a:xfrm>
          <a:off x="3791" y="900445"/>
          <a:ext cx="3315407" cy="331540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458" tIns="12700" rIns="182458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b="1" kern="1200" dirty="0" smtClean="0"/>
            <a:t>Fase I, Beslutnings- og implementeringsmodellen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700" b="1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b="1" kern="1200" dirty="0" smtClean="0"/>
            <a:t>Udvikling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”Hvorfor”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Mål – klart defineret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Data – er udvalgt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Hvilke milepæle skal være ens, som et samlet hospital – hvilke kan være til lokal udvikling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8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b="1" kern="1200" dirty="0" smtClean="0"/>
            <a:t>Organisering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Afdeling og afsnit udpeges ift. arbejde med indsatsen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Hvad skal der til af ledelse og anbefalinger til støttesystemet for at lykkes?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Hvor skal resultaterne leveres til?</a:t>
          </a:r>
          <a:endParaRPr lang="da-DK" sz="800" kern="1200" dirty="0"/>
        </a:p>
      </dsp:txBody>
      <dsp:txXfrm>
        <a:off x="489321" y="1385975"/>
        <a:ext cx="2344347" cy="2344347"/>
      </dsp:txXfrm>
    </dsp:sp>
    <dsp:sp modelId="{07BD9F03-76C2-4B04-90C6-AA8B9CF2ED24}">
      <dsp:nvSpPr>
        <dsp:cNvPr id="0" name=""/>
        <dsp:cNvSpPr/>
      </dsp:nvSpPr>
      <dsp:spPr>
        <a:xfrm>
          <a:off x="2648598" y="247044"/>
          <a:ext cx="3315407" cy="331540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458" tIns="12700" rIns="182458" bIns="127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b="1" kern="1200" dirty="0" smtClean="0"/>
            <a:t>Vigtige spørgsmål til implementering:</a:t>
          </a:r>
          <a:endParaRPr lang="da-DK" sz="12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b="0" kern="1200" dirty="0" smtClean="0"/>
            <a:t>Hvem ejer implementeringsprocessen og har ansvaret?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000" b="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b="0" kern="1200" dirty="0" smtClean="0"/>
            <a:t>Hvem udfører opgaver for at understøtte og drive den lokale implementeringsproces?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000" b="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b="0" kern="1200" dirty="0" smtClean="0"/>
            <a:t>Hvem yder support til implementeringen?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000" b="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b="0" kern="1200" dirty="0" smtClean="0"/>
            <a:t>Her kan Transformationshjulet anvendes</a:t>
          </a:r>
          <a:endParaRPr lang="da-DK" sz="1000" b="0" kern="1200" dirty="0"/>
        </a:p>
      </dsp:txBody>
      <dsp:txXfrm>
        <a:off x="3134128" y="732574"/>
        <a:ext cx="2344347" cy="2344347"/>
      </dsp:txXfrm>
    </dsp:sp>
    <dsp:sp modelId="{EF92803D-FA8E-46F0-A5EB-F2A8B204B39D}">
      <dsp:nvSpPr>
        <dsp:cNvPr id="0" name=""/>
        <dsp:cNvSpPr/>
      </dsp:nvSpPr>
      <dsp:spPr>
        <a:xfrm>
          <a:off x="5308443" y="900445"/>
          <a:ext cx="3315407" cy="33154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458" tIns="12700" rIns="182458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b="1" kern="1200" dirty="0" smtClean="0"/>
            <a:t>Fase II og III implementering og forankring i  Afsnit/ Klinik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7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Hvad skal der til for at lykkes med at få udviklet og implementeret indsatsen: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Hvem er relevant der arbejder med indsatsen?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Hvem skal gøre noget anderledes i forhold til at opnå: Mål, data og indsatser og milepæle?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8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Hvem er ressourcepersoner i at få det til at lykkes?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8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Hvor ofte skal der samles op ift. hvad målet er? på f.eks. tavlemøder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7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700" kern="1200" dirty="0"/>
        </a:p>
      </dsp:txBody>
      <dsp:txXfrm>
        <a:off x="5793973" y="1385975"/>
        <a:ext cx="2344347" cy="2344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F27E-0455-4CC2-98F7-BB71D3DFDA74}" type="datetimeFigureOut">
              <a:rPr lang="da-DK" smtClean="0"/>
              <a:t>24-05-2022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70A35-78E3-44A8-8817-30F330E52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11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999" y="792000"/>
            <a:ext cx="8784000" cy="558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899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sp>
        <p:nvSpPr>
          <p:cNvPr id="39024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skrive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Klik for at skrive tekst eller klik på ikon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22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Øvel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831188"/>
            <a:ext cx="7197725" cy="9144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0"/>
          <a:stretch/>
        </p:blipFill>
        <p:spPr>
          <a:xfrm>
            <a:off x="4454958" y="2349904"/>
            <a:ext cx="4981646" cy="423570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0" y="1214324"/>
            <a:ext cx="1623974" cy="453183"/>
          </a:xfrm>
          <a:prstGeom prst="rect">
            <a:avLst/>
          </a:prstGeom>
          <a:solidFill>
            <a:srgbClr val="CCCC66"/>
          </a:solidFill>
        </p:spPr>
        <p:txBody>
          <a:bodyPr wrap="square" lIns="0" tIns="72000" rIns="180000" bIns="7200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 smtClean="0">
                <a:solidFill>
                  <a:schemeClr val="bg1"/>
                </a:solidFill>
              </a:rPr>
              <a:t>ØVELSE</a:t>
            </a:r>
          </a:p>
        </p:txBody>
      </p:sp>
    </p:spTree>
    <p:extLst>
      <p:ext uri="{BB962C8B-B14F-4D97-AF65-F5344CB8AC3E}">
        <p14:creationId xmlns:p14="http://schemas.microsoft.com/office/powerpoint/2010/main" val="108549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hvid kan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/>
          </p:nvPr>
        </p:nvSpPr>
        <p:spPr>
          <a:xfrm>
            <a:off x="180000" y="792000"/>
            <a:ext cx="8784000" cy="5580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4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billede 2"/>
          <p:cNvSpPr>
            <a:spLocks noGrp="1"/>
          </p:cNvSpPr>
          <p:nvPr>
            <p:ph type="pic" idx="1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07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4000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8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6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4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ta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dsholder til billede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55" name="Rektangel 54"/>
          <p:cNvSpPr/>
          <p:nvPr/>
        </p:nvSpPr>
        <p:spPr bwMode="auto">
          <a:xfrm>
            <a:off x="-2" y="5191379"/>
            <a:ext cx="9144002" cy="1666621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930232" y="6256420"/>
            <a:ext cx="6840000" cy="359075"/>
          </a:xfrm>
        </p:spPr>
        <p:txBody>
          <a:bodyPr anchor="t"/>
          <a:lstStyle>
            <a:lvl1pPr marL="0" indent="0" algn="r">
              <a:buFont typeface="Wingdings" pitchFamily="2" charset="2"/>
              <a:buNone/>
              <a:defRPr lang="da-DK" sz="1600" b="0" i="1" baseline="0" smtClean="0">
                <a:solidFill>
                  <a:srgbClr val="424242"/>
                </a:solidFill>
                <a:effectLst/>
              </a:defRPr>
            </a:lvl1pPr>
          </a:lstStyle>
          <a:p>
            <a:pPr lvl="0"/>
            <a:r>
              <a:rPr lang="da-DK" altLang="da-DK" b="0" i="1" noProof="0" dirty="0" smtClean="0">
                <a:solidFill>
                  <a:srgbClr val="424242"/>
                </a:solidFill>
                <a:effectLst/>
                <a:latin typeface="+mj-lt"/>
              </a:rPr>
              <a:t>- citat af</a:t>
            </a:r>
            <a:endParaRPr lang="da-DK" altLang="da-DK" noProof="0" dirty="0" smtClean="0"/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1099928" y="5089779"/>
            <a:ext cx="234950" cy="203200"/>
          </a:xfrm>
          <a:custGeom>
            <a:avLst/>
            <a:gdLst>
              <a:gd name="T0" fmla="*/ 64 w 148"/>
              <a:gd name="T1" fmla="*/ 0 h 128"/>
              <a:gd name="T2" fmla="*/ 4 w 148"/>
              <a:gd name="T3" fmla="*/ 0 h 128"/>
              <a:gd name="T4" fmla="*/ 4 w 148"/>
              <a:gd name="T5" fmla="*/ 58 h 128"/>
              <a:gd name="T6" fmla="*/ 32 w 148"/>
              <a:gd name="T7" fmla="*/ 58 h 128"/>
              <a:gd name="T8" fmla="*/ 32 w 148"/>
              <a:gd name="T9" fmla="*/ 58 h 128"/>
              <a:gd name="T10" fmla="*/ 30 w 148"/>
              <a:gd name="T11" fmla="*/ 74 h 128"/>
              <a:gd name="T12" fmla="*/ 28 w 148"/>
              <a:gd name="T13" fmla="*/ 80 h 128"/>
              <a:gd name="T14" fmla="*/ 24 w 148"/>
              <a:gd name="T15" fmla="*/ 86 h 128"/>
              <a:gd name="T16" fmla="*/ 20 w 148"/>
              <a:gd name="T17" fmla="*/ 92 h 128"/>
              <a:gd name="T18" fmla="*/ 14 w 148"/>
              <a:gd name="T19" fmla="*/ 96 h 128"/>
              <a:gd name="T20" fmla="*/ 0 w 148"/>
              <a:gd name="T21" fmla="*/ 104 h 128"/>
              <a:gd name="T22" fmla="*/ 10 w 148"/>
              <a:gd name="T23" fmla="*/ 128 h 128"/>
              <a:gd name="T24" fmla="*/ 10 w 148"/>
              <a:gd name="T25" fmla="*/ 128 h 128"/>
              <a:gd name="T26" fmla="*/ 28 w 148"/>
              <a:gd name="T27" fmla="*/ 120 h 128"/>
              <a:gd name="T28" fmla="*/ 42 w 148"/>
              <a:gd name="T29" fmla="*/ 110 h 128"/>
              <a:gd name="T30" fmla="*/ 42 w 148"/>
              <a:gd name="T31" fmla="*/ 110 h 128"/>
              <a:gd name="T32" fmla="*/ 52 w 148"/>
              <a:gd name="T33" fmla="*/ 98 h 128"/>
              <a:gd name="T34" fmla="*/ 58 w 148"/>
              <a:gd name="T35" fmla="*/ 82 h 128"/>
              <a:gd name="T36" fmla="*/ 62 w 148"/>
              <a:gd name="T37" fmla="*/ 64 h 128"/>
              <a:gd name="T38" fmla="*/ 64 w 148"/>
              <a:gd name="T39" fmla="*/ 42 h 128"/>
              <a:gd name="T40" fmla="*/ 64 w 148"/>
              <a:gd name="T41" fmla="*/ 0 h 128"/>
              <a:gd name="T42" fmla="*/ 148 w 148"/>
              <a:gd name="T43" fmla="*/ 0 h 128"/>
              <a:gd name="T44" fmla="*/ 90 w 148"/>
              <a:gd name="T45" fmla="*/ 0 h 128"/>
              <a:gd name="T46" fmla="*/ 90 w 148"/>
              <a:gd name="T47" fmla="*/ 58 h 128"/>
              <a:gd name="T48" fmla="*/ 118 w 148"/>
              <a:gd name="T49" fmla="*/ 58 h 128"/>
              <a:gd name="T50" fmla="*/ 118 w 148"/>
              <a:gd name="T51" fmla="*/ 58 h 128"/>
              <a:gd name="T52" fmla="*/ 116 w 148"/>
              <a:gd name="T53" fmla="*/ 74 h 128"/>
              <a:gd name="T54" fmla="*/ 112 w 148"/>
              <a:gd name="T55" fmla="*/ 80 h 128"/>
              <a:gd name="T56" fmla="*/ 110 w 148"/>
              <a:gd name="T57" fmla="*/ 86 h 128"/>
              <a:gd name="T58" fmla="*/ 104 w 148"/>
              <a:gd name="T59" fmla="*/ 92 h 128"/>
              <a:gd name="T60" fmla="*/ 98 w 148"/>
              <a:gd name="T61" fmla="*/ 96 h 128"/>
              <a:gd name="T62" fmla="*/ 84 w 148"/>
              <a:gd name="T63" fmla="*/ 104 h 128"/>
              <a:gd name="T64" fmla="*/ 96 w 148"/>
              <a:gd name="T65" fmla="*/ 128 h 128"/>
              <a:gd name="T66" fmla="*/ 96 w 148"/>
              <a:gd name="T67" fmla="*/ 128 h 128"/>
              <a:gd name="T68" fmla="*/ 114 w 148"/>
              <a:gd name="T69" fmla="*/ 120 h 128"/>
              <a:gd name="T70" fmla="*/ 128 w 148"/>
              <a:gd name="T71" fmla="*/ 110 h 128"/>
              <a:gd name="T72" fmla="*/ 128 w 148"/>
              <a:gd name="T73" fmla="*/ 110 h 128"/>
              <a:gd name="T74" fmla="*/ 134 w 148"/>
              <a:gd name="T75" fmla="*/ 102 h 128"/>
              <a:gd name="T76" fmla="*/ 138 w 148"/>
              <a:gd name="T77" fmla="*/ 96 h 128"/>
              <a:gd name="T78" fmla="*/ 142 w 148"/>
              <a:gd name="T79" fmla="*/ 88 h 128"/>
              <a:gd name="T80" fmla="*/ 146 w 148"/>
              <a:gd name="T81" fmla="*/ 78 h 128"/>
              <a:gd name="T82" fmla="*/ 146 w 148"/>
              <a:gd name="T83" fmla="*/ 78 h 128"/>
              <a:gd name="T84" fmla="*/ 148 w 148"/>
              <a:gd name="T85" fmla="*/ 62 h 128"/>
              <a:gd name="T86" fmla="*/ 148 w 148"/>
              <a:gd name="T87" fmla="*/ 42 h 128"/>
              <a:gd name="T88" fmla="*/ 148 w 148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128">
                <a:moveTo>
                  <a:pt x="64" y="0"/>
                </a:moveTo>
                <a:lnTo>
                  <a:pt x="4" y="0"/>
                </a:lnTo>
                <a:lnTo>
                  <a:pt x="4" y="58"/>
                </a:lnTo>
                <a:lnTo>
                  <a:pt x="32" y="58"/>
                </a:lnTo>
                <a:lnTo>
                  <a:pt x="32" y="58"/>
                </a:lnTo>
                <a:lnTo>
                  <a:pt x="30" y="74"/>
                </a:lnTo>
                <a:lnTo>
                  <a:pt x="28" y="80"/>
                </a:lnTo>
                <a:lnTo>
                  <a:pt x="24" y="86"/>
                </a:lnTo>
                <a:lnTo>
                  <a:pt x="20" y="92"/>
                </a:lnTo>
                <a:lnTo>
                  <a:pt x="14" y="96"/>
                </a:lnTo>
                <a:lnTo>
                  <a:pt x="0" y="104"/>
                </a:lnTo>
                <a:lnTo>
                  <a:pt x="10" y="128"/>
                </a:lnTo>
                <a:lnTo>
                  <a:pt x="10" y="128"/>
                </a:lnTo>
                <a:lnTo>
                  <a:pt x="28" y="120"/>
                </a:lnTo>
                <a:lnTo>
                  <a:pt x="42" y="110"/>
                </a:lnTo>
                <a:lnTo>
                  <a:pt x="42" y="110"/>
                </a:lnTo>
                <a:lnTo>
                  <a:pt x="52" y="98"/>
                </a:lnTo>
                <a:lnTo>
                  <a:pt x="58" y="82"/>
                </a:lnTo>
                <a:lnTo>
                  <a:pt x="62" y="64"/>
                </a:lnTo>
                <a:lnTo>
                  <a:pt x="64" y="42"/>
                </a:lnTo>
                <a:lnTo>
                  <a:pt x="64" y="0"/>
                </a:lnTo>
                <a:close/>
                <a:moveTo>
                  <a:pt x="148" y="0"/>
                </a:moveTo>
                <a:lnTo>
                  <a:pt x="90" y="0"/>
                </a:lnTo>
                <a:lnTo>
                  <a:pt x="90" y="58"/>
                </a:lnTo>
                <a:lnTo>
                  <a:pt x="118" y="58"/>
                </a:lnTo>
                <a:lnTo>
                  <a:pt x="118" y="58"/>
                </a:lnTo>
                <a:lnTo>
                  <a:pt x="116" y="74"/>
                </a:lnTo>
                <a:lnTo>
                  <a:pt x="112" y="80"/>
                </a:lnTo>
                <a:lnTo>
                  <a:pt x="110" y="86"/>
                </a:lnTo>
                <a:lnTo>
                  <a:pt x="104" y="92"/>
                </a:lnTo>
                <a:lnTo>
                  <a:pt x="98" y="96"/>
                </a:lnTo>
                <a:lnTo>
                  <a:pt x="84" y="104"/>
                </a:lnTo>
                <a:lnTo>
                  <a:pt x="96" y="128"/>
                </a:lnTo>
                <a:lnTo>
                  <a:pt x="96" y="128"/>
                </a:lnTo>
                <a:lnTo>
                  <a:pt x="114" y="120"/>
                </a:lnTo>
                <a:lnTo>
                  <a:pt x="128" y="110"/>
                </a:lnTo>
                <a:lnTo>
                  <a:pt x="128" y="110"/>
                </a:lnTo>
                <a:lnTo>
                  <a:pt x="134" y="102"/>
                </a:lnTo>
                <a:lnTo>
                  <a:pt x="138" y="96"/>
                </a:lnTo>
                <a:lnTo>
                  <a:pt x="142" y="88"/>
                </a:lnTo>
                <a:lnTo>
                  <a:pt x="146" y="78"/>
                </a:lnTo>
                <a:lnTo>
                  <a:pt x="146" y="78"/>
                </a:lnTo>
                <a:lnTo>
                  <a:pt x="148" y="62"/>
                </a:lnTo>
                <a:lnTo>
                  <a:pt x="148" y="42"/>
                </a:lnTo>
                <a:lnTo>
                  <a:pt x="148" y="0"/>
                </a:lnTo>
                <a:close/>
              </a:path>
            </a:pathLst>
          </a:cu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3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80000" y="5491324"/>
            <a:ext cx="6840000" cy="1494932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ct val="20000"/>
              </a:spcAft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Klik og skriv citat</a:t>
            </a:r>
          </a:p>
        </p:txBody>
      </p:sp>
    </p:spTree>
    <p:extLst>
      <p:ext uri="{BB962C8B-B14F-4D97-AF65-F5344CB8AC3E}">
        <p14:creationId xmlns:p14="http://schemas.microsoft.com/office/powerpoint/2010/main" val="105903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6" y="1187450"/>
            <a:ext cx="770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titeltypografi i masteren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7" y="2159000"/>
            <a:ext cx="7704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grpSp>
        <p:nvGrpSpPr>
          <p:cNvPr id="3801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sykiatri.intra.rm.dk/lokale-enheder/psykiatristabens-intranet/falles-skolebank/Projektstyring/transformationshjulet/" TargetMode="External"/><Relationship Id="rId2" Type="http://schemas.openxmlformats.org/officeDocument/2006/relationships/hyperlink" Target="http://psykiatri.intra.rm.dk/lokale-enheder/psykiatristabens-intranet/falles-skolebank/Projektstyring/model-for-beslutnings--og-implementeringsprocess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898525" y="3813175"/>
            <a:ext cx="7705923" cy="1439863"/>
          </a:xfrm>
        </p:spPr>
        <p:txBody>
          <a:bodyPr/>
          <a:lstStyle/>
          <a:p>
            <a:r>
              <a:rPr lang="da-DK" dirty="0" smtClean="0"/>
              <a:t>Implementering og støttesystemer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Psykiatrien og socialområdets værktøjskasse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2" b="29592"/>
          <a:stretch/>
        </p:blipFill>
        <p:spPr>
          <a:xfrm>
            <a:off x="176845" y="764704"/>
            <a:ext cx="878764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afprøvning, implementering og spredning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5" name="Rektangel 12"/>
          <p:cNvSpPr>
            <a:spLocks noChangeArrowheads="1"/>
          </p:cNvSpPr>
          <p:nvPr/>
        </p:nvSpPr>
        <p:spPr bwMode="auto">
          <a:xfrm>
            <a:off x="2843808" y="5589240"/>
            <a:ext cx="2559174" cy="4937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1600" b="1" dirty="0" smtClean="0">
                <a:solidFill>
                  <a:schemeClr val="bg1"/>
                </a:solidFill>
              </a:rPr>
              <a:t>Datavariation</a:t>
            </a:r>
          </a:p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1400" dirty="0" smtClean="0">
                <a:solidFill>
                  <a:schemeClr val="bg1"/>
                </a:solidFill>
              </a:rPr>
              <a:t>Forstå data og mål </a:t>
            </a:r>
            <a:r>
              <a:rPr lang="da-DK" altLang="da-DK" sz="1400" dirty="0">
                <a:solidFill>
                  <a:schemeClr val="bg1"/>
                </a:solidFill>
              </a:rPr>
              <a:t>udviklingen med </a:t>
            </a:r>
            <a:endParaRPr lang="da-DK" altLang="da-DK" sz="1400" dirty="0" smtClean="0">
              <a:solidFill>
                <a:schemeClr val="bg1"/>
              </a:solidFill>
            </a:endParaRPr>
          </a:p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1400" dirty="0" smtClean="0">
                <a:solidFill>
                  <a:schemeClr val="bg1"/>
                </a:solidFill>
              </a:rPr>
              <a:t>hyppige dataindsamlinger</a:t>
            </a:r>
            <a:r>
              <a:rPr lang="da-DK" altLang="da-DK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kstboks 20"/>
          <p:cNvSpPr txBox="1">
            <a:spLocks noChangeArrowheads="1"/>
          </p:cNvSpPr>
          <p:nvPr/>
        </p:nvSpPr>
        <p:spPr bwMode="auto">
          <a:xfrm>
            <a:off x="2915816" y="2228091"/>
            <a:ext cx="284720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sz="1600" b="1" dirty="0" smtClean="0">
                <a:solidFill>
                  <a:schemeClr val="bg1"/>
                </a:solidFill>
              </a:rPr>
              <a:t>System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sz="1400" dirty="0" smtClean="0">
                <a:solidFill>
                  <a:schemeClr val="bg1"/>
                </a:solidFill>
              </a:rPr>
              <a:t>Forstå systemet, </a:t>
            </a:r>
            <a:r>
              <a:rPr lang="da-DK" altLang="da-DK" sz="1400" dirty="0">
                <a:solidFill>
                  <a:schemeClr val="bg1"/>
                </a:solidFill>
              </a:rPr>
              <a:t>og hvordan elementer i systemet påvirker hinanden. 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5868144" y="54452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</a:rPr>
              <a:t>Forbedringsarbejde</a:t>
            </a:r>
            <a:endParaRPr lang="da-DK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Pladsholder til indhold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6369"/>
              </p:ext>
            </p:extLst>
          </p:nvPr>
        </p:nvGraphicFramePr>
        <p:xfrm>
          <a:off x="719139" y="2159000"/>
          <a:ext cx="4212901" cy="401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kstfelt 9"/>
          <p:cNvSpPr txBox="1"/>
          <p:nvPr/>
        </p:nvSpPr>
        <p:spPr>
          <a:xfrm>
            <a:off x="4932040" y="2636912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 </a:t>
            </a:r>
            <a:r>
              <a:rPr lang="da-DK" b="1" dirty="0"/>
              <a:t>afprøvningen</a:t>
            </a:r>
            <a:r>
              <a:rPr lang="da-DK" dirty="0"/>
              <a:t> leder vi efter den forandring der giver de ønskede resultater. </a:t>
            </a:r>
            <a:endParaRPr lang="da-DK" dirty="0" smtClean="0"/>
          </a:p>
          <a:p>
            <a:r>
              <a:rPr lang="da-DK" dirty="0" smtClean="0"/>
              <a:t>Vi </a:t>
            </a:r>
            <a:r>
              <a:rPr lang="da-DK" dirty="0"/>
              <a:t>opbygger ikke støttesystemer, vi forstyrrer så få som muligt. </a:t>
            </a:r>
            <a:endParaRPr lang="da-DK" dirty="0" smtClean="0"/>
          </a:p>
          <a:p>
            <a:r>
              <a:rPr lang="da-DK" dirty="0" smtClean="0"/>
              <a:t>Vi </a:t>
            </a:r>
            <a:r>
              <a:rPr lang="da-DK" dirty="0"/>
              <a:t>tester </a:t>
            </a:r>
            <a:r>
              <a:rPr lang="da-DK" dirty="0" smtClean="0"/>
              <a:t>gerne, </a:t>
            </a:r>
            <a:r>
              <a:rPr lang="da-DK" dirty="0"/>
              <a:t>uden at ændre meget i det eksisterende system.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17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afprøvning, implementering og spredning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7" name="Tekstboks 20"/>
          <p:cNvSpPr txBox="1">
            <a:spLocks noChangeArrowheads="1"/>
          </p:cNvSpPr>
          <p:nvPr/>
        </p:nvSpPr>
        <p:spPr bwMode="auto">
          <a:xfrm>
            <a:off x="2915816" y="2228091"/>
            <a:ext cx="284720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sz="1600" b="1" dirty="0" smtClean="0">
                <a:solidFill>
                  <a:schemeClr val="bg1"/>
                </a:solidFill>
              </a:rPr>
              <a:t>System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sz="1400" dirty="0" smtClean="0">
                <a:solidFill>
                  <a:schemeClr val="bg1"/>
                </a:solidFill>
              </a:rPr>
              <a:t>Forstå systemet, </a:t>
            </a:r>
            <a:r>
              <a:rPr lang="da-DK" altLang="da-DK" sz="1400" dirty="0">
                <a:solidFill>
                  <a:schemeClr val="bg1"/>
                </a:solidFill>
              </a:rPr>
              <a:t>og hvordan elementer i systemet påvirker hinanden. 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5868144" y="54452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</a:rPr>
              <a:t>Forbedringsarbejde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4983322" y="2522471"/>
            <a:ext cx="36931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Når afprøvning har vist vores forandring er en forbedring, </a:t>
            </a:r>
            <a:r>
              <a:rPr lang="da-DK" b="1" dirty="0"/>
              <a:t>implementerer</a:t>
            </a:r>
            <a:r>
              <a:rPr lang="da-DK" dirty="0"/>
              <a:t> vi </a:t>
            </a:r>
            <a:r>
              <a:rPr lang="da-DK" dirty="0" smtClean="0"/>
              <a:t>forandringen, </a:t>
            </a:r>
            <a:r>
              <a:rPr lang="da-DK" dirty="0"/>
              <a:t>for at gøre den robust og vedvarende</a:t>
            </a:r>
            <a:r>
              <a:rPr lang="da-DK" dirty="0" smtClean="0"/>
              <a:t>.</a:t>
            </a:r>
          </a:p>
          <a:p>
            <a:r>
              <a:rPr lang="da-DK" dirty="0" smtClean="0"/>
              <a:t> </a:t>
            </a:r>
            <a:endParaRPr lang="da-DK" dirty="0"/>
          </a:p>
          <a:p>
            <a:r>
              <a:rPr lang="da-DK" dirty="0"/>
              <a:t>En længerevarende proces end afprøvning, hvor støttesystemer og forandringer i system og organisering </a:t>
            </a:r>
            <a:r>
              <a:rPr lang="da-DK" dirty="0" smtClean="0"/>
              <a:t>understøtter, </a:t>
            </a:r>
            <a:r>
              <a:rPr lang="da-DK" dirty="0"/>
              <a:t>at den nye praksis bliver rutine.</a:t>
            </a:r>
          </a:p>
          <a:p>
            <a:endParaRPr lang="da-DK" dirty="0"/>
          </a:p>
        </p:txBody>
      </p:sp>
      <p:pic>
        <p:nvPicPr>
          <p:cNvPr id="9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5" y="2522471"/>
            <a:ext cx="3798916" cy="2502131"/>
          </a:xfrm>
        </p:spPr>
      </p:pic>
    </p:spTree>
    <p:extLst>
      <p:ext uri="{BB962C8B-B14F-4D97-AF65-F5344CB8AC3E}">
        <p14:creationId xmlns:p14="http://schemas.microsoft.com/office/powerpoint/2010/main" val="42146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afprøvning, implementering og spredning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7" name="Tekstboks 20"/>
          <p:cNvSpPr txBox="1">
            <a:spLocks noChangeArrowheads="1"/>
          </p:cNvSpPr>
          <p:nvPr/>
        </p:nvSpPr>
        <p:spPr bwMode="auto">
          <a:xfrm>
            <a:off x="2915816" y="2228091"/>
            <a:ext cx="284720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sz="1600" b="1" dirty="0" smtClean="0">
                <a:solidFill>
                  <a:schemeClr val="bg1"/>
                </a:solidFill>
              </a:rPr>
              <a:t>System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sz="1400" dirty="0" smtClean="0">
                <a:solidFill>
                  <a:schemeClr val="bg1"/>
                </a:solidFill>
              </a:rPr>
              <a:t>Forstå systemet, </a:t>
            </a:r>
            <a:r>
              <a:rPr lang="da-DK" altLang="da-DK" sz="1400" dirty="0">
                <a:solidFill>
                  <a:schemeClr val="bg1"/>
                </a:solidFill>
              </a:rPr>
              <a:t>og hvordan elementer i systemet påvirker hinanden. 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5868144" y="54452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</a:rPr>
              <a:t>Forbedringsarbejde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4983322" y="2522471"/>
            <a:ext cx="3693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 </a:t>
            </a:r>
            <a:r>
              <a:rPr lang="da-DK" b="1" dirty="0"/>
              <a:t>spredning</a:t>
            </a:r>
            <a:r>
              <a:rPr lang="da-DK" dirty="0"/>
              <a:t> er der fokus på at forandringen overføres og forankres i helt andre dele af organisationen.</a:t>
            </a:r>
          </a:p>
          <a:p>
            <a:endParaRPr lang="da-DK" dirty="0"/>
          </a:p>
          <a:p>
            <a:r>
              <a:rPr lang="da-DK" dirty="0"/>
              <a:t>Vi spreder både forandringen (den nye løsning) og støttesystemer til hele psykiatrien.</a:t>
            </a:r>
          </a:p>
          <a:p>
            <a:endParaRPr lang="da-DK" dirty="0"/>
          </a:p>
        </p:txBody>
      </p:sp>
      <p:pic>
        <p:nvPicPr>
          <p:cNvPr id="8" name="Pladsholder til indho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705" y="2556719"/>
            <a:ext cx="3665805" cy="253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Implementering </a:t>
            </a:r>
            <a:br>
              <a:rPr lang="da-DK" dirty="0"/>
            </a:br>
            <a:r>
              <a:rPr lang="da-DK" dirty="0"/>
              <a:t>– ved hjælp af støttesystemer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Støttesystemer </a:t>
            </a:r>
            <a:r>
              <a:rPr lang="da-DK" dirty="0"/>
              <a:t>forankrer forandringen i organisationen, så den bliver permanent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sz="1800" dirty="0"/>
              <a:t>Standardisering - arbejdsgange</a:t>
            </a:r>
          </a:p>
          <a:p>
            <a:r>
              <a:rPr lang="da-DK" sz="1800" dirty="0"/>
              <a:t>Information</a:t>
            </a:r>
          </a:p>
          <a:p>
            <a:r>
              <a:rPr lang="da-DK" sz="1800" dirty="0"/>
              <a:t>Dokumentation</a:t>
            </a:r>
          </a:p>
          <a:p>
            <a:r>
              <a:rPr lang="da-DK" sz="1800" dirty="0"/>
              <a:t>Målinger</a:t>
            </a:r>
          </a:p>
          <a:p>
            <a:r>
              <a:rPr lang="da-DK" sz="1800" dirty="0"/>
              <a:t>Oplæring</a:t>
            </a:r>
          </a:p>
          <a:p>
            <a:r>
              <a:rPr lang="da-DK" sz="1800" dirty="0"/>
              <a:t>Ressourcer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19471" t="27273" r="30092" b="6412"/>
          <a:stretch/>
        </p:blipFill>
        <p:spPr>
          <a:xfrm>
            <a:off x="4676836" y="3501008"/>
            <a:ext cx="4464496" cy="330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6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Udvikling, implementering og </a:t>
            </a:r>
            <a:r>
              <a:rPr lang="da-DK" sz="3200" dirty="0" smtClean="0"/>
              <a:t>forankring</a:t>
            </a:r>
            <a:endParaRPr lang="da-DK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6875552"/>
              </p:ext>
            </p:extLst>
          </p:nvPr>
        </p:nvGraphicFramePr>
        <p:xfrm>
          <a:off x="264837" y="2101850"/>
          <a:ext cx="8627643" cy="511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00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Læs mere her..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Læs mere om projektstyringsværktøjet Beslutnings- og implementeringsmodellen </a:t>
            </a:r>
            <a:r>
              <a:rPr lang="da-DK" dirty="0" smtClean="0">
                <a:hlinkClick r:id="rId2"/>
              </a:rPr>
              <a:t>her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Læs mere om Transformationshjulet </a:t>
            </a:r>
            <a:r>
              <a:rPr lang="da-DK" dirty="0" smtClean="0">
                <a:hlinkClick r:id="rId3"/>
              </a:rPr>
              <a:t>her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54906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Forbedringsmodel&amp;#x0D;&amp;#x0A;og PDSA&amp;quot;&quot;/&gt;&lt;property id=&quot;20307&quot; value=&quot;262&quot;/&gt;&lt;/object&gt;&lt;object type=&quot;3&quot; unique_id=&quot;11377&quot;&gt;&lt;property id=&quot;20148&quot; value=&quot;5&quot;/&gt;&lt;property id=&quot;20300&quot; value=&quot;Slide 2 - &amp;quot;System of profound Knowledge&amp;#x0D;&amp;#x0A;&amp;quot;&quot;/&gt;&lt;property id=&quot;20307&quot; value=&quot;265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M-petrol_v01">
  <a:themeElements>
    <a:clrScheme name="midt-petrol-grøn">
      <a:dk1>
        <a:srgbClr val="000000"/>
      </a:dk1>
      <a:lt1>
        <a:srgbClr val="FFFFFF"/>
      </a:lt1>
      <a:dk2>
        <a:srgbClr val="256575"/>
      </a:dk2>
      <a:lt2>
        <a:srgbClr val="E3DFD4"/>
      </a:lt2>
      <a:accent1>
        <a:srgbClr val="84715E"/>
      </a:accent1>
      <a:accent2>
        <a:srgbClr val="256575"/>
      </a:accent2>
      <a:accent3>
        <a:srgbClr val="990033"/>
      </a:accent3>
      <a:accent4>
        <a:srgbClr val="9B9B50"/>
      </a:accent4>
      <a:accent5>
        <a:srgbClr val="EFECE6"/>
      </a:accent5>
      <a:accent6>
        <a:srgbClr val="CCCC66"/>
      </a:accent6>
      <a:hlink>
        <a:srgbClr val="990033"/>
      </a:hlink>
      <a:folHlink>
        <a:srgbClr val="84715E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2400" cap="rnd">
          <a:solidFill>
            <a:srgbClr val="990033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RM-petrol_v01</Template>
  <TotalTime>0</TotalTime>
  <Words>431</Words>
  <Application>Microsoft Office PowerPoint</Application>
  <PresentationFormat>Skærmshow (4:3)</PresentationFormat>
  <Paragraphs>74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Calibri</vt:lpstr>
      <vt:lpstr>Verdana</vt:lpstr>
      <vt:lpstr>Wingdings</vt:lpstr>
      <vt:lpstr>RM-petrol_v01</vt:lpstr>
      <vt:lpstr>Implementering og støttesystemer</vt:lpstr>
      <vt:lpstr>Hvad er afprøvning, implementering og spredning?</vt:lpstr>
      <vt:lpstr>Hvad er afprøvning, implementering og spredning?</vt:lpstr>
      <vt:lpstr>Hvad er afprøvning, implementering og spredning?</vt:lpstr>
      <vt:lpstr>Implementering  – ved hjælp af støttesystemer</vt:lpstr>
      <vt:lpstr>Udvikling, implementering og forankring</vt:lpstr>
      <vt:lpstr>Læs mere her..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Birte Randeris</dc:creator>
  <cp:lastModifiedBy>Trine Christensen</cp:lastModifiedBy>
  <cp:revision>21</cp:revision>
  <dcterms:created xsi:type="dcterms:W3CDTF">2020-03-23T09:57:22Z</dcterms:created>
  <dcterms:modified xsi:type="dcterms:W3CDTF">2022-05-24T09:43:57Z</dcterms:modified>
</cp:coreProperties>
</file>